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73" r:id="rId4"/>
    <p:sldMasterId id="2147483674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y="5143500" cx="9144000"/>
  <p:notesSz cx="6858000" cy="9144000"/>
  <p:embeddedFontLst>
    <p:embeddedFont>
      <p:font typeface="Roboto"/>
      <p:regular r:id="rId17"/>
      <p:bold r:id="rId18"/>
      <p:italic r:id="rId19"/>
      <p:boldItalic r:id="rId20"/>
    </p:embeddedFont>
    <p:embeddedFont>
      <p:font typeface="Helvetica Neue"/>
      <p:regular r:id="rId21"/>
      <p:bold r:id="rId22"/>
      <p:italic r:id="rId23"/>
      <p:boldItalic r:id="rId2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Roboto-boldItalic.fntdata"/><Relationship Id="rId11" Type="http://schemas.openxmlformats.org/officeDocument/2006/relationships/slide" Target="slides/slide5.xml"/><Relationship Id="rId22" Type="http://schemas.openxmlformats.org/officeDocument/2006/relationships/font" Target="fonts/HelveticaNeue-bold.fntdata"/><Relationship Id="rId10" Type="http://schemas.openxmlformats.org/officeDocument/2006/relationships/slide" Target="slides/slide4.xml"/><Relationship Id="rId21" Type="http://schemas.openxmlformats.org/officeDocument/2006/relationships/font" Target="fonts/HelveticaNeue-regular.fntdata"/><Relationship Id="rId13" Type="http://schemas.openxmlformats.org/officeDocument/2006/relationships/slide" Target="slides/slide7.xml"/><Relationship Id="rId24" Type="http://schemas.openxmlformats.org/officeDocument/2006/relationships/font" Target="fonts/HelveticaNeue-boldItalic.fntdata"/><Relationship Id="rId12" Type="http://schemas.openxmlformats.org/officeDocument/2006/relationships/slide" Target="slides/slide6.xml"/><Relationship Id="rId23" Type="http://schemas.openxmlformats.org/officeDocument/2006/relationships/font" Target="fonts/HelveticaNeue-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font" Target="fonts/Roboto-regular.fntdata"/><Relationship Id="rId16" Type="http://schemas.openxmlformats.org/officeDocument/2006/relationships/slide" Target="slides/slide10.xml"/><Relationship Id="rId5" Type="http://schemas.openxmlformats.org/officeDocument/2006/relationships/slideMaster" Target="slideMasters/slideMaster2.xml"/><Relationship Id="rId19" Type="http://schemas.openxmlformats.org/officeDocument/2006/relationships/font" Target="fonts/Roboto-italic.fntdata"/><Relationship Id="rId6" Type="http://schemas.openxmlformats.org/officeDocument/2006/relationships/notesMaster" Target="notesMasters/notesMaster1.xml"/><Relationship Id="rId18" Type="http://schemas.openxmlformats.org/officeDocument/2006/relationships/font" Target="fonts/Roboto-bold.fntdata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2f84e362c88_0_18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Google Shape;126;g2f84e362c88_0_18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g2f84e362c88_0_2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0" name="Google Shape;190;g2f84e362c88_0_2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2f84e362c88_0_18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2f84e362c88_0_18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2f84e362c88_0_19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" name="Google Shape;139;g2f84e362c88_0_19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2f84e362c88_0_19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6" name="Google Shape;146;g2f84e362c88_0_19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2f84e362c88_0_20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" name="Google Shape;154;g2f84e362c88_0_20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2f84e362c88_0_2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2" name="Google Shape;162;g2f84e362c88_0_2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g2f84e362c88_0_2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9" name="Google Shape;169;g2f84e362c88_0_2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g2f84e362c88_0_22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6" name="Google Shape;176;g2f84e362c88_0_2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g2f84e362c88_0_22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3" name="Google Shape;183;g2f84e362c88_0_2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2.png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>
  <p:cSld name="Title and Content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idx="1" type="body"/>
          </p:nvPr>
        </p:nvSpPr>
        <p:spPr>
          <a:xfrm>
            <a:off x="628650" y="1268730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rmAutofit/>
          </a:bodyPr>
          <a:lstStyle>
            <a:lvl1pPr indent="-3810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400"/>
              <a:buFont typeface="Arial"/>
              <a:buChar char="•"/>
              <a:defRPr sz="240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-355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000"/>
              <a:buFont typeface="Arial"/>
              <a:buChar char="•"/>
              <a:defRPr sz="200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Font typeface="Arial"/>
              <a:buChar char="•"/>
              <a:defRPr sz="180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-3302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600"/>
              <a:buFont typeface="Arial"/>
              <a:buChar char="•"/>
              <a:defRPr sz="160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-3175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400"/>
              <a:buFont typeface="Arial"/>
              <a:buChar char="•"/>
              <a:defRPr sz="140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2" name="Google Shape;52;p13"/>
          <p:cNvSpPr txBox="1"/>
          <p:nvPr>
            <p:ph idx="12" type="sldNum"/>
          </p:nvPr>
        </p:nvSpPr>
        <p:spPr>
          <a:xfrm>
            <a:off x="8515349" y="4842573"/>
            <a:ext cx="4605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50" spcFirstLastPara="1" rIns="91450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Helvetica Neue"/>
              <a:buNone/>
              <a:defRPr b="0" i="0" sz="8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Helvetica Neue"/>
              <a:buNone/>
              <a:defRPr b="0" i="0" sz="8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Helvetica Neue"/>
              <a:buNone/>
              <a:defRPr b="0" i="0" sz="8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Helvetica Neue"/>
              <a:buNone/>
              <a:defRPr b="0" i="0" sz="8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Helvetica Neue"/>
              <a:buNone/>
              <a:defRPr b="0" i="0" sz="8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Helvetica Neue"/>
              <a:buNone/>
              <a:defRPr b="0" i="0" sz="8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Helvetica Neue"/>
              <a:buNone/>
              <a:defRPr b="0" i="0" sz="8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Helvetica Neue"/>
              <a:buNone/>
              <a:defRPr b="0" i="0" sz="8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Helvetica Neue"/>
              <a:buNone/>
              <a:defRPr b="0" i="0" sz="8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53" name="Google Shape;53;p13"/>
          <p:cNvSpPr txBox="1"/>
          <p:nvPr>
            <p:ph type="title"/>
          </p:nvPr>
        </p:nvSpPr>
        <p:spPr>
          <a:xfrm>
            <a:off x="628650" y="4858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0" spcFirstLastPara="1" rIns="0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Helvetica Neue"/>
              <a:buNone/>
              <a:defRPr sz="3600">
                <a:solidFill>
                  <a:schemeClr val="accen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Grey Shield" showMasterSp="0">
  <p:cSld name="Title Slide Grey Shield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5" name="Google Shape;55;p14"/>
          <p:cNvGrpSpPr/>
          <p:nvPr/>
        </p:nvGrpSpPr>
        <p:grpSpPr>
          <a:xfrm>
            <a:off x="3911403" y="-1575586"/>
            <a:ext cx="6098220" cy="7891813"/>
            <a:chOff x="3946487" y="-2045539"/>
            <a:chExt cx="8193228" cy="10603000"/>
          </a:xfrm>
        </p:grpSpPr>
        <p:pic>
          <p:nvPicPr>
            <p:cNvPr id="56" name="Google Shape;56;p14"/>
            <p:cNvPicPr preferRelativeResize="0"/>
            <p:nvPr/>
          </p:nvPicPr>
          <p:blipFill rotWithShape="1">
            <a:blip r:embed="rId2">
              <a:alphaModFix amt="30000"/>
            </a:blip>
            <a:srcRect b="0" l="0" r="0" t="0"/>
            <a:stretch/>
          </p:blipFill>
          <p:spPr>
            <a:xfrm>
              <a:off x="3946487" y="-2045539"/>
              <a:ext cx="8193228" cy="10603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7" name="Google Shape;57;p14"/>
            <p:cNvPicPr preferRelativeResize="0"/>
            <p:nvPr/>
          </p:nvPicPr>
          <p:blipFill rotWithShape="1">
            <a:blip r:embed="rId3">
              <a:alphaModFix amt="15000"/>
            </a:blip>
            <a:srcRect b="0" l="0" r="0" t="0"/>
            <a:stretch/>
          </p:blipFill>
          <p:spPr>
            <a:xfrm>
              <a:off x="5173001" y="758028"/>
              <a:ext cx="5641846" cy="4936615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58" name="Google Shape;58;p14"/>
          <p:cNvSpPr txBox="1"/>
          <p:nvPr>
            <p:ph type="title"/>
          </p:nvPr>
        </p:nvSpPr>
        <p:spPr>
          <a:xfrm>
            <a:off x="628649" y="273844"/>
            <a:ext cx="4005000" cy="2283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0" spcFirstLastPara="1" rIns="0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Helvetica Neue"/>
              <a:buNone/>
              <a:defRPr sz="3600">
                <a:solidFill>
                  <a:schemeClr val="accen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4"/>
          <p:cNvSpPr txBox="1"/>
          <p:nvPr>
            <p:ph idx="1" type="body"/>
          </p:nvPr>
        </p:nvSpPr>
        <p:spPr>
          <a:xfrm>
            <a:off x="628650" y="2705816"/>
            <a:ext cx="4004700" cy="124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buNone/>
              <a:defRPr sz="1300">
                <a:solidFill>
                  <a:schemeClr val="dk2"/>
                </a:solidFill>
              </a:defRPr>
            </a:lvl1pPr>
            <a:lvl2pPr lvl="1">
              <a:buNone/>
              <a:defRPr sz="1300">
                <a:solidFill>
                  <a:schemeClr val="dk2"/>
                </a:solidFill>
              </a:defRPr>
            </a:lvl2pPr>
            <a:lvl3pPr lvl="2">
              <a:buNone/>
              <a:defRPr sz="1300">
                <a:solidFill>
                  <a:schemeClr val="dk2"/>
                </a:solidFill>
              </a:defRPr>
            </a:lvl3pPr>
            <a:lvl4pPr lvl="3">
              <a:buNone/>
              <a:defRPr sz="1300">
                <a:solidFill>
                  <a:schemeClr val="dk2"/>
                </a:solidFill>
              </a:defRPr>
            </a:lvl4pPr>
            <a:lvl5pPr lvl="4">
              <a:buNone/>
              <a:defRPr sz="1300">
                <a:solidFill>
                  <a:schemeClr val="dk2"/>
                </a:solidFill>
              </a:defRPr>
            </a:lvl5pPr>
            <a:lvl6pPr lvl="5">
              <a:buNone/>
              <a:defRPr sz="1300">
                <a:solidFill>
                  <a:schemeClr val="dk2"/>
                </a:solidFill>
              </a:defRPr>
            </a:lvl6pPr>
            <a:lvl7pPr lvl="6">
              <a:buNone/>
              <a:defRPr sz="1300">
                <a:solidFill>
                  <a:schemeClr val="dk2"/>
                </a:solidFill>
              </a:defRPr>
            </a:lvl7pPr>
            <a:lvl8pPr lvl="7">
              <a:buNone/>
              <a:defRPr sz="1300">
                <a:solidFill>
                  <a:schemeClr val="dk2"/>
                </a:solidFill>
              </a:defRPr>
            </a:lvl8pPr>
            <a:lvl9pPr lvl="8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6"/>
          <p:cNvSpPr/>
          <p:nvPr/>
        </p:nvSpPr>
        <p:spPr>
          <a:xfrm flipH="1">
            <a:off x="8246400" y="4245925"/>
            <a:ext cx="897600" cy="897600"/>
          </a:xfrm>
          <a:prstGeom prst="rtTriangl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16"/>
          <p:cNvSpPr/>
          <p:nvPr/>
        </p:nvSpPr>
        <p:spPr>
          <a:xfrm flipH="1">
            <a:off x="8246400" y="4245875"/>
            <a:ext cx="897600" cy="897600"/>
          </a:xfrm>
          <a:prstGeom prst="round1Rect">
            <a:avLst>
              <a:gd fmla="val 16667" name="adj"/>
            </a:avLst>
          </a:prstGeom>
          <a:solidFill>
            <a:schemeClr val="lt1">
              <a:alpha val="68080"/>
            </a:scheme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" name="Google Shape;68;p16"/>
          <p:cNvSpPr txBox="1"/>
          <p:nvPr>
            <p:ph type="ctrTitle"/>
          </p:nvPr>
        </p:nvSpPr>
        <p:spPr>
          <a:xfrm>
            <a:off x="390525" y="1819275"/>
            <a:ext cx="8222100" cy="93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69" name="Google Shape;69;p16"/>
          <p:cNvSpPr txBox="1"/>
          <p:nvPr>
            <p:ph idx="1" type="subTitle"/>
          </p:nvPr>
        </p:nvSpPr>
        <p:spPr>
          <a:xfrm>
            <a:off x="390525" y="2789130"/>
            <a:ext cx="8222100" cy="43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70" name="Google Shape;70;p16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7"/>
          <p:cNvSpPr txBox="1"/>
          <p:nvPr>
            <p:ph type="title"/>
          </p:nvPr>
        </p:nvSpPr>
        <p:spPr>
          <a:xfrm>
            <a:off x="460950" y="2065350"/>
            <a:ext cx="8222100" cy="1012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73" name="Google Shape;73;p17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8"/>
          <p:cNvSpPr/>
          <p:nvPr/>
        </p:nvSpPr>
        <p:spPr>
          <a:xfrm flipH="1" rot="10800000">
            <a:off x="0" y="1686000"/>
            <a:ext cx="9144000" cy="345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" name="Google Shape;76;p18"/>
          <p:cNvSpPr/>
          <p:nvPr/>
        </p:nvSpPr>
        <p:spPr>
          <a:xfrm>
            <a:off x="0" y="168600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" name="Google Shape;77;p18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/>
        </p:txBody>
      </p:sp>
      <p:sp>
        <p:nvSpPr>
          <p:cNvPr id="78" name="Google Shape;78;p18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79" name="Google Shape;79;p18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9"/>
          <p:cNvSpPr/>
          <p:nvPr/>
        </p:nvSpPr>
        <p:spPr>
          <a:xfrm flipH="1" rot="10800000">
            <a:off x="0" y="1686000"/>
            <a:ext cx="9144000" cy="345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9"/>
          <p:cNvSpPr/>
          <p:nvPr/>
        </p:nvSpPr>
        <p:spPr>
          <a:xfrm>
            <a:off x="0" y="168600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" name="Google Shape;83;p19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/>
        </p:txBody>
      </p:sp>
      <p:sp>
        <p:nvSpPr>
          <p:cNvPr id="84" name="Google Shape;84;p19"/>
          <p:cNvSpPr txBox="1"/>
          <p:nvPr>
            <p:ph idx="1" type="body"/>
          </p:nvPr>
        </p:nvSpPr>
        <p:spPr>
          <a:xfrm>
            <a:off x="471900" y="1919075"/>
            <a:ext cx="39999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85" name="Google Shape;85;p19"/>
          <p:cNvSpPr txBox="1"/>
          <p:nvPr>
            <p:ph idx="2" type="body"/>
          </p:nvPr>
        </p:nvSpPr>
        <p:spPr>
          <a:xfrm>
            <a:off x="4694250" y="1919075"/>
            <a:ext cx="39999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86" name="Google Shape;86;p19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0"/>
          <p:cNvSpPr/>
          <p:nvPr/>
        </p:nvSpPr>
        <p:spPr>
          <a:xfrm flipH="1" rot="10800000">
            <a:off x="0" y="656400"/>
            <a:ext cx="9144000" cy="4487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" name="Google Shape;89;p20"/>
          <p:cNvSpPr/>
          <p:nvPr/>
        </p:nvSpPr>
        <p:spPr>
          <a:xfrm>
            <a:off x="0" y="65635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" name="Google Shape;90;p20"/>
          <p:cNvSpPr txBox="1"/>
          <p:nvPr>
            <p:ph type="title"/>
          </p:nvPr>
        </p:nvSpPr>
        <p:spPr>
          <a:xfrm>
            <a:off x="98250" y="16350"/>
            <a:ext cx="8826600" cy="602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91" name="Google Shape;91;p20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1"/>
          <p:cNvSpPr txBox="1"/>
          <p:nvPr/>
        </p:nvSpPr>
        <p:spPr>
          <a:xfrm flipH="1" rot="10800000">
            <a:off x="3276600" y="25"/>
            <a:ext cx="58674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21"/>
          <p:cNvSpPr/>
          <p:nvPr/>
        </p:nvSpPr>
        <p:spPr>
          <a:xfrm rot="-5400000">
            <a:off x="759150" y="2517450"/>
            <a:ext cx="51435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21"/>
          <p:cNvSpPr txBox="1"/>
          <p:nvPr>
            <p:ph type="title"/>
          </p:nvPr>
        </p:nvSpPr>
        <p:spPr>
          <a:xfrm>
            <a:off x="226078" y="357800"/>
            <a:ext cx="2808000" cy="953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96" name="Google Shape;96;p21"/>
          <p:cNvSpPr txBox="1"/>
          <p:nvPr>
            <p:ph idx="1" type="body"/>
          </p:nvPr>
        </p:nvSpPr>
        <p:spPr>
          <a:xfrm>
            <a:off x="226075" y="1465800"/>
            <a:ext cx="2808000" cy="31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97" name="Google Shape;97;p21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2"/>
          <p:cNvSpPr txBox="1"/>
          <p:nvPr>
            <p:ph type="title"/>
          </p:nvPr>
        </p:nvSpPr>
        <p:spPr>
          <a:xfrm>
            <a:off x="490250" y="488250"/>
            <a:ext cx="62271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  <p:sp>
        <p:nvSpPr>
          <p:cNvPr id="100" name="Google Shape;100;p22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3"/>
          <p:cNvSpPr/>
          <p:nvPr/>
        </p:nvSpPr>
        <p:spPr>
          <a:xfrm flipH="1">
            <a:off x="0" y="0"/>
            <a:ext cx="45720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23"/>
          <p:cNvSpPr/>
          <p:nvPr/>
        </p:nvSpPr>
        <p:spPr>
          <a:xfrm rot="5400000">
            <a:off x="1946425" y="2517750"/>
            <a:ext cx="51429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23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05" name="Google Shape;105;p23"/>
          <p:cNvSpPr txBox="1"/>
          <p:nvPr>
            <p:ph idx="1" type="subTitle"/>
          </p:nvPr>
        </p:nvSpPr>
        <p:spPr>
          <a:xfrm>
            <a:off x="265500" y="2779467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106" name="Google Shape;106;p23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07" name="Google Shape;107;p23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4"/>
          <p:cNvSpPr txBox="1"/>
          <p:nvPr/>
        </p:nvSpPr>
        <p:spPr>
          <a:xfrm flipH="1" rot="10800000">
            <a:off x="0" y="0"/>
            <a:ext cx="9144000" cy="46959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p24"/>
          <p:cNvSpPr/>
          <p:nvPr/>
        </p:nvSpPr>
        <p:spPr>
          <a:xfrm flipH="1" rot="10800000">
            <a:off x="0" y="4622725"/>
            <a:ext cx="9144000" cy="741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24"/>
          <p:cNvSpPr txBox="1"/>
          <p:nvPr>
            <p:ph idx="1" type="body"/>
          </p:nvPr>
        </p:nvSpPr>
        <p:spPr>
          <a:xfrm>
            <a:off x="57150" y="4696825"/>
            <a:ext cx="8382000" cy="446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1pPr>
          </a:lstStyle>
          <a:p/>
        </p:txBody>
      </p:sp>
      <p:sp>
        <p:nvSpPr>
          <p:cNvPr id="112" name="Google Shape;112;p24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accent4"/>
        </a:solidFill>
      </p:bgPr>
    </p:bg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5"/>
          <p:cNvSpPr txBox="1"/>
          <p:nvPr>
            <p:ph hasCustomPrompt="1" type="title"/>
          </p:nvPr>
        </p:nvSpPr>
        <p:spPr>
          <a:xfrm>
            <a:off x="475500" y="1258525"/>
            <a:ext cx="82221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15" name="Google Shape;115;p25"/>
          <p:cNvSpPr txBox="1"/>
          <p:nvPr>
            <p:ph idx="1" type="body"/>
          </p:nvPr>
        </p:nvSpPr>
        <p:spPr>
          <a:xfrm>
            <a:off x="475500" y="3304625"/>
            <a:ext cx="82221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16" name="Google Shape;116;p25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bg>
      <p:bgPr>
        <a:solidFill>
          <a:schemeClr val="accent4"/>
        </a:solidFill>
      </p:bgPr>
    </p:bg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6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 1">
  <p:cSld name="TITLE_ONLY_1"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7"/>
          <p:cNvSpPr/>
          <p:nvPr/>
        </p:nvSpPr>
        <p:spPr>
          <a:xfrm flipH="1" rot="10800000">
            <a:off x="0" y="656400"/>
            <a:ext cx="9144000" cy="4487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1" name="Google Shape;121;p27"/>
          <p:cNvSpPr/>
          <p:nvPr/>
        </p:nvSpPr>
        <p:spPr>
          <a:xfrm>
            <a:off x="0" y="65635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2" name="Google Shape;122;p27"/>
          <p:cNvSpPr txBox="1"/>
          <p:nvPr>
            <p:ph type="title"/>
          </p:nvPr>
        </p:nvSpPr>
        <p:spPr>
          <a:xfrm>
            <a:off x="98250" y="16350"/>
            <a:ext cx="8826600" cy="602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Font typeface="Helvetica Neue"/>
              <a:buNone/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123" name="Google Shape;123;p27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 b="1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buNone/>
              <a:defRPr b="1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lvl="2">
              <a:buNone/>
              <a:defRPr b="1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lvl="3">
              <a:buNone/>
              <a:defRPr b="1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lvl="4">
              <a:buNone/>
              <a:defRPr b="1"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lvl="5">
              <a:buNone/>
              <a:defRPr b="1"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lvl="6">
              <a:buNone/>
              <a:defRPr b="1"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lvl="7">
              <a:buNone/>
              <a:defRPr b="1"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lvl="8">
              <a:buNone/>
              <a:defRPr b="1"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2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24.xml"/><Relationship Id="rId10" Type="http://schemas.openxmlformats.org/officeDocument/2006/relationships/slideLayout" Target="../slideLayouts/slideLayout23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0.xml"/><Relationship Id="rId8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material">
    <p:bg>
      <p:bgPr>
        <a:solidFill>
          <a:schemeClr val="dk1"/>
        </a:solidFill>
      </p:bgPr>
    </p:bg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5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63" name="Google Shape;63;p15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"/>
              <a:buChar char="●"/>
              <a:defRPr sz="18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■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●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■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●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400"/>
              <a:buFont typeface="Roboto"/>
              <a:buChar char="■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64" name="Google Shape;64;p15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9.xml"/><Relationship Id="rId3" Type="http://schemas.openxmlformats.org/officeDocument/2006/relationships/hyperlink" Target="https://dsi-clinic.github.io/the-clinic" TargetMode="Externa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8"/>
          <p:cNvSpPr txBox="1"/>
          <p:nvPr>
            <p:ph type="title"/>
          </p:nvPr>
        </p:nvSpPr>
        <p:spPr>
          <a:xfrm>
            <a:off x="311700" y="191730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" sz="4020">
                <a:solidFill>
                  <a:srgbClr val="800000"/>
                </a:solidFill>
                <a:highlight>
                  <a:srgbClr val="FEFEFE"/>
                </a:highlight>
              </a:rPr>
              <a:t>Intro to Data Science Clinic</a:t>
            </a:r>
            <a:endParaRPr b="1" sz="4020">
              <a:solidFill>
                <a:srgbClr val="800000"/>
              </a:solidFill>
            </a:endParaRPr>
          </a:p>
          <a:p>
            <a:pPr indent="0" lvl="0" marL="0" rtl="0" algn="l">
              <a:spcBef>
                <a:spcPts val="2300"/>
              </a:spcBef>
              <a:spcAft>
                <a:spcPts val="0"/>
              </a:spcAft>
              <a:buSzPts val="990"/>
              <a:buNone/>
            </a:pPr>
            <a:r>
              <a:t/>
            </a:r>
            <a:endParaRPr sz="2520"/>
          </a:p>
        </p:txBody>
      </p:sp>
      <p:pic>
        <p:nvPicPr>
          <p:cNvPr id="129" name="Google Shape;129;p28"/>
          <p:cNvPicPr preferRelativeResize="0"/>
          <p:nvPr/>
        </p:nvPicPr>
        <p:blipFill rotWithShape="1">
          <a:blip r:embed="rId3">
            <a:alphaModFix/>
          </a:blip>
          <a:srcRect b="31193" l="0" r="0" t="19722"/>
          <a:stretch/>
        </p:blipFill>
        <p:spPr>
          <a:xfrm>
            <a:off x="7031050" y="4548188"/>
            <a:ext cx="2112950" cy="59350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37"/>
          <p:cNvSpPr txBox="1"/>
          <p:nvPr/>
        </p:nvSpPr>
        <p:spPr>
          <a:xfrm>
            <a:off x="190600" y="822900"/>
            <a:ext cx="8540700" cy="121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238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Font typeface="Helvetica Neue"/>
              <a:buChar char="●"/>
            </a:pPr>
            <a:r>
              <a:rPr lang="en" sz="1500">
                <a:latin typeface="Helvetica Neue"/>
                <a:ea typeface="Helvetica Neue"/>
                <a:cs typeface="Helvetica Neue"/>
                <a:sym typeface="Helvetica Neue"/>
              </a:rPr>
              <a:t>Student matching to projects is occurring </a:t>
            </a:r>
            <a:r>
              <a:rPr i="1" lang="en" sz="1500">
                <a:latin typeface="Helvetica Neue"/>
                <a:ea typeface="Helvetica Neue"/>
                <a:cs typeface="Helvetica Neue"/>
                <a:sym typeface="Helvetica Neue"/>
              </a:rPr>
              <a:t>right now</a:t>
            </a:r>
            <a:r>
              <a:rPr lang="en" sz="1500">
                <a:latin typeface="Helvetica Neue"/>
                <a:ea typeface="Helvetica Neue"/>
                <a:cs typeface="Helvetica Neue"/>
                <a:sym typeface="Helvetica Neue"/>
              </a:rPr>
              <a:t>.</a:t>
            </a:r>
            <a:endParaRPr sz="15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238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Font typeface="Helvetica Neue"/>
              <a:buChar char="●"/>
            </a:pPr>
            <a:r>
              <a:rPr lang="en" sz="1500">
                <a:latin typeface="Helvetica Neue"/>
                <a:ea typeface="Helvetica Neue"/>
                <a:cs typeface="Helvetica Neue"/>
                <a:sym typeface="Helvetica Neue"/>
              </a:rPr>
              <a:t>TA assignments are also occurring</a:t>
            </a:r>
            <a:endParaRPr sz="15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238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Font typeface="Helvetica Neue"/>
              <a:buChar char="●"/>
            </a:pPr>
            <a:r>
              <a:rPr lang="en" sz="1500">
                <a:latin typeface="Helvetica Neue"/>
                <a:ea typeface="Helvetica Neue"/>
                <a:cs typeface="Helvetica Neue"/>
                <a:sym typeface="Helvetica Neue"/>
              </a:rPr>
              <a:t>Mentor matching has also started, but is not yet complete.</a:t>
            </a:r>
            <a:endParaRPr sz="15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238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Font typeface="Helvetica Neue"/>
              <a:buChar char="●"/>
            </a:pPr>
            <a:r>
              <a:rPr lang="en" sz="1500">
                <a:latin typeface="Helvetica Neue"/>
                <a:ea typeface="Helvetica Neue"/>
                <a:cs typeface="Helvetica Neue"/>
                <a:sym typeface="Helvetica Neue"/>
              </a:rPr>
              <a:t>The hope is to start sending out information either tomorrow or early next week.</a:t>
            </a:r>
            <a:endParaRPr sz="1500"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93" name="Google Shape;193;p37"/>
          <p:cNvSpPr txBox="1"/>
          <p:nvPr>
            <p:ph type="title"/>
          </p:nvPr>
        </p:nvSpPr>
        <p:spPr>
          <a:xfrm>
            <a:off x="98250" y="16350"/>
            <a:ext cx="8826600" cy="602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OK… but am I mentor?</a:t>
            </a:r>
            <a:endParaRPr/>
          </a:p>
        </p:txBody>
      </p:sp>
      <p:pic>
        <p:nvPicPr>
          <p:cNvPr id="194" name="Google Shape;194;p37"/>
          <p:cNvPicPr preferRelativeResize="0"/>
          <p:nvPr/>
        </p:nvPicPr>
        <p:blipFill rotWithShape="1">
          <a:blip r:embed="rId3">
            <a:alphaModFix/>
          </a:blip>
          <a:srcRect b="31193" l="0" r="0" t="19722"/>
          <a:stretch/>
        </p:blipFill>
        <p:spPr>
          <a:xfrm>
            <a:off x="6968350" y="4504763"/>
            <a:ext cx="2112950" cy="59350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9"/>
          <p:cNvSpPr txBox="1"/>
          <p:nvPr>
            <p:ph type="title"/>
          </p:nvPr>
        </p:nvSpPr>
        <p:spPr>
          <a:xfrm>
            <a:off x="98250" y="16350"/>
            <a:ext cx="8826600" cy="602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Helvetica Neue"/>
                <a:ea typeface="Helvetica Neue"/>
                <a:cs typeface="Helvetica Neue"/>
                <a:sym typeface="Helvetica Neue"/>
              </a:rPr>
              <a:t>Data Science Clinic</a:t>
            </a:r>
            <a:endParaRPr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35" name="Google Shape;135;p29"/>
          <p:cNvSpPr txBox="1"/>
          <p:nvPr/>
        </p:nvSpPr>
        <p:spPr>
          <a:xfrm>
            <a:off x="251275" y="813400"/>
            <a:ext cx="8530200" cy="423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02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Font typeface="Helvetica Neue"/>
              <a:buChar char="●"/>
            </a:pPr>
            <a:r>
              <a:rPr lang="en" sz="1600">
                <a:latin typeface="Helvetica Neue"/>
                <a:ea typeface="Helvetica Neue"/>
                <a:cs typeface="Helvetica Neue"/>
                <a:sym typeface="Helvetica Neue"/>
              </a:rPr>
              <a:t>What is it?</a:t>
            </a:r>
            <a:endParaRPr sz="16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Font typeface="Helvetica Neue"/>
              <a:buChar char="●"/>
            </a:pPr>
            <a:r>
              <a:rPr lang="en" sz="1600">
                <a:latin typeface="Helvetica Neue"/>
                <a:ea typeface="Helvetica Neue"/>
                <a:cs typeface="Helvetica Neue"/>
                <a:sym typeface="Helvetica Neue"/>
              </a:rPr>
              <a:t>Work on solving a real-world data science project in a small team </a:t>
            </a:r>
            <a:endParaRPr sz="16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Font typeface="Helvetica Neue"/>
              <a:buChar char="●"/>
            </a:pPr>
            <a:r>
              <a:rPr lang="en" sz="1600">
                <a:latin typeface="Helvetica Neue"/>
                <a:ea typeface="Helvetica Neue"/>
                <a:cs typeface="Helvetica Neue"/>
                <a:sym typeface="Helvetica Neue"/>
              </a:rPr>
              <a:t>This is as close to “real world” as you can get within the University and still get class credit.</a:t>
            </a:r>
            <a:endParaRPr sz="16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Font typeface="Helvetica Neue"/>
              <a:buChar char="●"/>
            </a:pPr>
            <a:r>
              <a:rPr lang="en" sz="1600">
                <a:latin typeface="Helvetica Neue"/>
                <a:ea typeface="Helvetica Neue"/>
                <a:cs typeface="Helvetica Neue"/>
                <a:sym typeface="Helvetica Neue"/>
              </a:rPr>
              <a:t>Projects and problems are brought in to the clinic:</a:t>
            </a:r>
            <a:endParaRPr sz="16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302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Font typeface="Helvetica Neue"/>
              <a:buChar char="○"/>
            </a:pPr>
            <a:r>
              <a:rPr lang="en" sz="1600">
                <a:latin typeface="Helvetica Neue"/>
                <a:ea typeface="Helvetica Neue"/>
                <a:cs typeface="Helvetica Neue"/>
                <a:sym typeface="Helvetica Neue"/>
              </a:rPr>
              <a:t>Industry Partners</a:t>
            </a:r>
            <a:endParaRPr sz="16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302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Font typeface="Helvetica Neue"/>
              <a:buChar char="○"/>
            </a:pPr>
            <a:r>
              <a:rPr lang="en" sz="1600">
                <a:latin typeface="Helvetica Neue"/>
                <a:ea typeface="Helvetica Neue"/>
                <a:cs typeface="Helvetica Neue"/>
                <a:sym typeface="Helvetica Neue"/>
              </a:rPr>
              <a:t>Research Groups across the University</a:t>
            </a:r>
            <a:endParaRPr sz="16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302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Font typeface="Helvetica Neue"/>
              <a:buChar char="○"/>
            </a:pPr>
            <a:r>
              <a:rPr lang="en" sz="1600">
                <a:latin typeface="Helvetica Neue"/>
                <a:ea typeface="Helvetica Neue"/>
                <a:cs typeface="Helvetica Neue"/>
                <a:sym typeface="Helvetica Neue"/>
              </a:rPr>
              <a:t>National Labs</a:t>
            </a:r>
            <a:endParaRPr sz="16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Font typeface="Helvetica Neue"/>
              <a:buChar char="●"/>
            </a:pPr>
            <a:r>
              <a:rPr lang="en" sz="1600">
                <a:latin typeface="Helvetica Neue"/>
                <a:ea typeface="Helvetica Neue"/>
                <a:cs typeface="Helvetica Neue"/>
                <a:sym typeface="Helvetica Neue"/>
              </a:rPr>
              <a:t>Projects are scoped, defined and screened by faculty and then presented to students to work on.</a:t>
            </a:r>
            <a:endParaRPr sz="16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Font typeface="Helvetica Neue"/>
              <a:buChar char="●"/>
            </a:pPr>
            <a:r>
              <a:rPr lang="en" sz="1600">
                <a:latin typeface="Helvetica Neue"/>
                <a:ea typeface="Helvetica Neue"/>
                <a:cs typeface="Helvetica Neue"/>
                <a:sym typeface="Helvetica Neue"/>
              </a:rPr>
              <a:t>Clinic Admin:</a:t>
            </a:r>
            <a:endParaRPr sz="16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302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Font typeface="Helvetica Neue"/>
              <a:buChar char="○"/>
            </a:pPr>
            <a:r>
              <a:rPr lang="en" sz="1600">
                <a:latin typeface="Helvetica Neue"/>
                <a:ea typeface="Helvetica Neue"/>
                <a:cs typeface="Helvetica Neue"/>
                <a:sym typeface="Helvetica Neue"/>
              </a:rPr>
              <a:t>Nick Ross</a:t>
            </a:r>
            <a:endParaRPr sz="16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302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Font typeface="Helvetica Neue"/>
              <a:buChar char="○"/>
            </a:pPr>
            <a:r>
              <a:rPr lang="en" sz="1600">
                <a:latin typeface="Helvetica Neue"/>
                <a:ea typeface="Helvetica Neue"/>
                <a:cs typeface="Helvetica Neue"/>
                <a:sym typeface="Helvetica Neue"/>
              </a:rPr>
              <a:t>Tim Hannifan (on leave until the first week of class)</a:t>
            </a:r>
            <a:endParaRPr sz="16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pic>
        <p:nvPicPr>
          <p:cNvPr id="136" name="Google Shape;136;p29"/>
          <p:cNvPicPr preferRelativeResize="0"/>
          <p:nvPr/>
        </p:nvPicPr>
        <p:blipFill rotWithShape="1">
          <a:blip r:embed="rId3">
            <a:alphaModFix/>
          </a:blip>
          <a:srcRect b="31193" l="0" r="0" t="19722"/>
          <a:stretch/>
        </p:blipFill>
        <p:spPr>
          <a:xfrm>
            <a:off x="7031050" y="4548188"/>
            <a:ext cx="2112950" cy="59350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30"/>
          <p:cNvSpPr txBox="1"/>
          <p:nvPr>
            <p:ph type="title"/>
          </p:nvPr>
        </p:nvSpPr>
        <p:spPr>
          <a:xfrm>
            <a:off x="98250" y="16350"/>
            <a:ext cx="8826600" cy="602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Helvetica Neue"/>
                <a:ea typeface="Helvetica Neue"/>
                <a:cs typeface="Helvetica Neue"/>
                <a:sym typeface="Helvetica Neue"/>
              </a:rPr>
              <a:t>What: Data Science Clinic</a:t>
            </a:r>
            <a:endParaRPr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42" name="Google Shape;142;p30"/>
          <p:cNvSpPr txBox="1"/>
          <p:nvPr/>
        </p:nvSpPr>
        <p:spPr>
          <a:xfrm>
            <a:off x="241225" y="1042475"/>
            <a:ext cx="8282400" cy="332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Font typeface="Helvetica Neue"/>
              <a:buChar char="●"/>
            </a:pPr>
            <a:r>
              <a:rPr lang="en" sz="1600">
                <a:latin typeface="Helvetica Neue"/>
                <a:ea typeface="Helvetica Neue"/>
                <a:cs typeface="Helvetica Neue"/>
                <a:sym typeface="Helvetica Neue"/>
              </a:rPr>
              <a:t>Basic Logistics:</a:t>
            </a:r>
            <a:endParaRPr sz="16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SzPts val="1600"/>
              <a:buFont typeface="Helvetica Neue"/>
              <a:buChar char="○"/>
            </a:pPr>
            <a:r>
              <a:rPr lang="en" sz="1600">
                <a:latin typeface="Helvetica Neue"/>
                <a:ea typeface="Helvetica Neue"/>
                <a:cs typeface="Helvetica Neue"/>
                <a:sym typeface="Helvetica Neue"/>
              </a:rPr>
              <a:t>Quarter (or two) long project done in small teams</a:t>
            </a:r>
            <a:endParaRPr sz="16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SzPts val="1600"/>
              <a:buFont typeface="Helvetica Neue"/>
              <a:buChar char="○"/>
            </a:pPr>
            <a:r>
              <a:rPr lang="en" sz="1600">
                <a:latin typeface="Helvetica Neue"/>
                <a:ea typeface="Helvetica Neue"/>
                <a:cs typeface="Helvetica Neue"/>
                <a:sym typeface="Helvetica Neue"/>
              </a:rPr>
              <a:t>Course is graded and taken for credit</a:t>
            </a:r>
            <a:endParaRPr sz="16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Font typeface="Roboto"/>
              <a:buChar char="●"/>
            </a:pPr>
            <a:r>
              <a:rPr lang="en" sz="1600">
                <a:latin typeface="Helvetica Neue"/>
                <a:ea typeface="Helvetica Neue"/>
                <a:cs typeface="Helvetica Neue"/>
                <a:sym typeface="Helvetica Neue"/>
              </a:rPr>
              <a:t>Students </a:t>
            </a:r>
            <a:r>
              <a:rPr b="1" lang="en" sz="1600">
                <a:latin typeface="Helvetica Neue"/>
                <a:ea typeface="Helvetica Neue"/>
                <a:cs typeface="Helvetica Neue"/>
                <a:sym typeface="Helvetica Neue"/>
              </a:rPr>
              <a:t>apply</a:t>
            </a:r>
            <a:r>
              <a:rPr lang="en" sz="1600">
                <a:latin typeface="Helvetica Neue"/>
                <a:ea typeface="Helvetica Neue"/>
                <a:cs typeface="Helvetica Neue"/>
                <a:sym typeface="Helvetica Neue"/>
              </a:rPr>
              <a:t> and get matched to projects before the quarter begins</a:t>
            </a:r>
            <a:endParaRPr sz="16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Font typeface="Helvetica Neue"/>
              <a:buChar char="●"/>
            </a:pPr>
            <a:r>
              <a:rPr lang="en" sz="1600">
                <a:latin typeface="Helvetica Neue"/>
                <a:ea typeface="Helvetica Neue"/>
                <a:cs typeface="Helvetica Neue"/>
                <a:sym typeface="Helvetica Neue"/>
              </a:rPr>
              <a:t>Groups use modern data technology tools (Docker, git, jupyter notebooks, python, etc.)</a:t>
            </a:r>
            <a:endParaRPr sz="16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Font typeface="Helvetica Neue"/>
              <a:buChar char="●"/>
            </a:pPr>
            <a:r>
              <a:rPr lang="en" sz="1600">
                <a:latin typeface="Helvetica Neue"/>
                <a:ea typeface="Helvetica Neue"/>
                <a:cs typeface="Helvetica Neue"/>
                <a:sym typeface="Helvetica Neue"/>
              </a:rPr>
              <a:t>Each project includes:</a:t>
            </a:r>
            <a:endParaRPr sz="16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SzPts val="1600"/>
              <a:buFont typeface="Helvetica Neue"/>
              <a:buChar char="○"/>
            </a:pPr>
            <a:r>
              <a:rPr lang="en" sz="1600">
                <a:latin typeface="Helvetica Neue"/>
                <a:ea typeface="Helvetica Neue"/>
                <a:cs typeface="Helvetica Neue"/>
                <a:sym typeface="Helvetica Neue"/>
              </a:rPr>
              <a:t>2-5 Students</a:t>
            </a:r>
            <a:endParaRPr sz="16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SzPts val="1600"/>
              <a:buFont typeface="Helvetica Neue"/>
              <a:buChar char="○"/>
            </a:pPr>
            <a:r>
              <a:rPr lang="en" sz="1600">
                <a:latin typeface="Helvetica Neue"/>
                <a:ea typeface="Helvetica Neue"/>
                <a:cs typeface="Helvetica Neue"/>
                <a:sym typeface="Helvetica Neue"/>
              </a:rPr>
              <a:t>1 TA</a:t>
            </a:r>
            <a:endParaRPr sz="16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SzPts val="1600"/>
              <a:buFont typeface="Helvetica Neue"/>
              <a:buChar char="○"/>
            </a:pPr>
            <a:r>
              <a:rPr lang="en" sz="1600">
                <a:latin typeface="Helvetica Neue"/>
                <a:ea typeface="Helvetica Neue"/>
                <a:cs typeface="Helvetica Neue"/>
                <a:sym typeface="Helvetica Neue"/>
              </a:rPr>
              <a:t>1 (Internal) Mentor</a:t>
            </a:r>
            <a:endParaRPr sz="16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SzPts val="1600"/>
              <a:buFont typeface="Helvetica Neue"/>
              <a:buChar char="○"/>
            </a:pPr>
            <a:r>
              <a:rPr lang="en" sz="1600">
                <a:latin typeface="Helvetica Neue"/>
                <a:ea typeface="Helvetica Neue"/>
                <a:cs typeface="Helvetica Neue"/>
                <a:sym typeface="Helvetica Neue"/>
              </a:rPr>
              <a:t>(External) Mentor</a:t>
            </a:r>
            <a:endParaRPr sz="16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pic>
        <p:nvPicPr>
          <p:cNvPr id="143" name="Google Shape;143;p30"/>
          <p:cNvPicPr preferRelativeResize="0"/>
          <p:nvPr/>
        </p:nvPicPr>
        <p:blipFill rotWithShape="1">
          <a:blip r:embed="rId3">
            <a:alphaModFix/>
          </a:blip>
          <a:srcRect b="31193" l="0" r="0" t="19722"/>
          <a:stretch/>
        </p:blipFill>
        <p:spPr>
          <a:xfrm>
            <a:off x="7031050" y="4548188"/>
            <a:ext cx="2112950" cy="59350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31"/>
          <p:cNvSpPr txBox="1"/>
          <p:nvPr>
            <p:ph type="title"/>
          </p:nvPr>
        </p:nvSpPr>
        <p:spPr>
          <a:xfrm>
            <a:off x="98250" y="16350"/>
            <a:ext cx="8826600" cy="602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Project Partners</a:t>
            </a:r>
            <a:endParaRPr/>
          </a:p>
        </p:txBody>
      </p:sp>
      <p:sp>
        <p:nvSpPr>
          <p:cNvPr id="149" name="Google Shape;149;p31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50" name="Google Shape;150;p31"/>
          <p:cNvSpPr txBox="1"/>
          <p:nvPr/>
        </p:nvSpPr>
        <p:spPr>
          <a:xfrm>
            <a:off x="255050" y="862025"/>
            <a:ext cx="4107000" cy="3867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Industry Partners</a:t>
            </a:r>
            <a:endParaRPr b="1" sz="15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238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Font typeface="Helvetica Neue"/>
              <a:buChar char="●"/>
            </a:pPr>
            <a:r>
              <a:rPr b="1" lang="en" sz="1500">
                <a:latin typeface="Helvetica Neue"/>
                <a:ea typeface="Helvetica Neue"/>
                <a:cs typeface="Helvetica Neue"/>
                <a:sym typeface="Helvetica Neue"/>
              </a:rPr>
              <a:t>Morningstar</a:t>
            </a:r>
            <a:endParaRPr b="1" sz="15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238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Font typeface="Helvetica Neue"/>
              <a:buChar char="●"/>
            </a:pPr>
            <a:r>
              <a:rPr b="1" lang="en" sz="1500">
                <a:latin typeface="Helvetica Neue"/>
                <a:ea typeface="Helvetica Neue"/>
                <a:cs typeface="Helvetica Neue"/>
                <a:sym typeface="Helvetica Neue"/>
              </a:rPr>
              <a:t>Invenergy</a:t>
            </a:r>
            <a:endParaRPr b="1" sz="15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Research Initiatives</a:t>
            </a:r>
            <a:endParaRPr b="1" sz="15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238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Font typeface="Helvetica Neue"/>
              <a:buChar char="●"/>
            </a:pPr>
            <a:r>
              <a:rPr b="1" lang="en" sz="1500">
                <a:latin typeface="Helvetica Neue"/>
                <a:ea typeface="Helvetica Neue"/>
                <a:cs typeface="Helvetica Neue"/>
                <a:sym typeface="Helvetica Neue"/>
              </a:rPr>
              <a:t>UChicago Internet Equity Initiative</a:t>
            </a:r>
            <a:endParaRPr b="1" sz="15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238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Font typeface="Helvetica Neue"/>
              <a:buChar char="●"/>
            </a:pPr>
            <a:r>
              <a:rPr b="1" lang="en" sz="1500">
                <a:latin typeface="Helvetica Neue"/>
                <a:ea typeface="Helvetica Neue"/>
                <a:cs typeface="Helvetica Neue"/>
                <a:sym typeface="Helvetica Neue"/>
              </a:rPr>
              <a:t>University of Northern Iowa</a:t>
            </a:r>
            <a:endParaRPr b="1" sz="15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238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Font typeface="Helvetica Neue"/>
              <a:buChar char="●"/>
            </a:pPr>
            <a:r>
              <a:rPr b="1" lang="en" sz="1500">
                <a:latin typeface="Helvetica Neue"/>
                <a:ea typeface="Helvetica Neue"/>
                <a:cs typeface="Helvetica Neue"/>
                <a:sym typeface="Helvetica Neue"/>
              </a:rPr>
              <a:t>Center for Living Systems</a:t>
            </a:r>
            <a:endParaRPr b="1" sz="15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238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Font typeface="Helvetica Neue"/>
              <a:buChar char="●"/>
            </a:pPr>
            <a:r>
              <a:rPr b="1" lang="en" sz="1500">
                <a:latin typeface="Helvetica Neue"/>
                <a:ea typeface="Helvetica Neue"/>
                <a:cs typeface="Helvetica Neue"/>
                <a:sym typeface="Helvetica Neue"/>
              </a:rPr>
              <a:t>UChicago Library</a:t>
            </a:r>
            <a:endParaRPr b="1" sz="15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5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National Labs</a:t>
            </a:r>
            <a:endParaRPr b="1" sz="15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238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Font typeface="Helvetica Neue"/>
              <a:buChar char="●"/>
            </a:pPr>
            <a:r>
              <a:rPr b="1" lang="en" sz="1500">
                <a:latin typeface="Helvetica Neue"/>
                <a:ea typeface="Helvetica Neue"/>
                <a:cs typeface="Helvetica Neue"/>
                <a:sym typeface="Helvetica Neue"/>
              </a:rPr>
              <a:t>Argonne National Laboratory</a:t>
            </a:r>
            <a:endParaRPr b="1" sz="15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238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Font typeface="Helvetica Neue"/>
              <a:buChar char="●"/>
            </a:pPr>
            <a:r>
              <a:rPr b="1" lang="en" sz="1500">
                <a:latin typeface="Helvetica Neue"/>
                <a:ea typeface="Helvetica Neue"/>
                <a:cs typeface="Helvetica Neue"/>
                <a:sym typeface="Helvetica Neue"/>
              </a:rPr>
              <a:t>Fermi National Accelerator Laboratory (x2)</a:t>
            </a:r>
            <a:endParaRPr b="1" sz="1500"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51" name="Google Shape;151;p31"/>
          <p:cNvSpPr txBox="1"/>
          <p:nvPr/>
        </p:nvSpPr>
        <p:spPr>
          <a:xfrm>
            <a:off x="4416550" y="862025"/>
            <a:ext cx="4442100" cy="3263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6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Social Impact</a:t>
            </a:r>
            <a:endParaRPr b="1" sz="16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Font typeface="Helvetica Neue"/>
              <a:buChar char="●"/>
            </a:pPr>
            <a:r>
              <a:rPr b="1" lang="en" sz="1600">
                <a:latin typeface="Helvetica Neue"/>
                <a:ea typeface="Helvetica Neue"/>
                <a:cs typeface="Helvetica Neue"/>
                <a:sym typeface="Helvetica Neue"/>
              </a:rPr>
              <a:t>Chicago Metropolitan Agency for Planning (CMAP)</a:t>
            </a:r>
            <a:endParaRPr b="1" sz="16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Font typeface="Helvetica Neue"/>
              <a:buChar char="●"/>
            </a:pPr>
            <a:r>
              <a:rPr b="1" lang="en" sz="1600">
                <a:latin typeface="Helvetica Neue"/>
                <a:ea typeface="Helvetica Neue"/>
                <a:cs typeface="Helvetica Neue"/>
                <a:sym typeface="Helvetica Neue"/>
              </a:rPr>
              <a:t>Rural Advancement Foundation (RAFI) (x2)</a:t>
            </a:r>
            <a:endParaRPr b="1" sz="16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Font typeface="Helvetica Neue"/>
              <a:buChar char="●"/>
            </a:pPr>
            <a:r>
              <a:rPr b="1" lang="en" sz="1600">
                <a:latin typeface="Helvetica Neue"/>
                <a:ea typeface="Helvetica Neue"/>
                <a:cs typeface="Helvetica Neue"/>
                <a:sym typeface="Helvetica Neue"/>
              </a:rPr>
              <a:t>Food System 6</a:t>
            </a:r>
            <a:endParaRPr b="1" sz="16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Font typeface="Helvetica Neue"/>
              <a:buChar char="●"/>
            </a:pPr>
            <a:r>
              <a:rPr b="1" lang="en" sz="1600">
                <a:latin typeface="Helvetica Neue"/>
                <a:ea typeface="Helvetica Neue"/>
                <a:cs typeface="Helvetica Neue"/>
                <a:sym typeface="Helvetica Neue"/>
              </a:rPr>
              <a:t>Building Decarbonization Coalition</a:t>
            </a:r>
            <a:endParaRPr b="1" sz="16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Font typeface="Helvetica Neue"/>
              <a:buChar char="●"/>
            </a:pPr>
            <a:r>
              <a:rPr b="1" lang="en" sz="1600">
                <a:latin typeface="Helvetica Neue"/>
                <a:ea typeface="Helvetica Neue"/>
                <a:cs typeface="Helvetica Neue"/>
                <a:sym typeface="Helvetica Neue"/>
              </a:rPr>
              <a:t>International Rescue Committee</a:t>
            </a:r>
            <a:endParaRPr b="1" sz="16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Font typeface="Helvetica Neue"/>
              <a:buChar char="●"/>
            </a:pPr>
            <a:r>
              <a:rPr b="1" lang="en" sz="1600">
                <a:latin typeface="Helvetica Neue"/>
                <a:ea typeface="Helvetica Neue"/>
                <a:cs typeface="Helvetica Neue"/>
                <a:sym typeface="Helvetica Neue"/>
              </a:rPr>
              <a:t>Inclusive Development International (x2)</a:t>
            </a:r>
            <a:endParaRPr b="1" sz="16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32"/>
          <p:cNvSpPr txBox="1"/>
          <p:nvPr>
            <p:ph type="title"/>
          </p:nvPr>
        </p:nvSpPr>
        <p:spPr>
          <a:xfrm>
            <a:off x="98250" y="16350"/>
            <a:ext cx="8826600" cy="602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Logistics of Clinic</a:t>
            </a:r>
            <a:endParaRPr/>
          </a:p>
        </p:txBody>
      </p:sp>
      <p:sp>
        <p:nvSpPr>
          <p:cNvPr id="157" name="Google Shape;157;p32"/>
          <p:cNvSpPr txBox="1"/>
          <p:nvPr/>
        </p:nvSpPr>
        <p:spPr>
          <a:xfrm>
            <a:off x="190600" y="822900"/>
            <a:ext cx="8540700" cy="4398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latin typeface="Helvetica Neue"/>
                <a:ea typeface="Helvetica Neue"/>
                <a:cs typeface="Helvetica Neue"/>
                <a:sym typeface="Helvetica Neue"/>
              </a:rPr>
              <a:t>Week 1: Domain and Technical Bootcamp</a:t>
            </a:r>
            <a:endParaRPr b="1" sz="15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23850" lvl="0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Font typeface="Helvetica Neue"/>
              <a:buChar char="●"/>
            </a:pPr>
            <a:r>
              <a:rPr b="1" lang="en" sz="1500">
                <a:latin typeface="Helvetica Neue"/>
                <a:ea typeface="Helvetica Neue"/>
                <a:cs typeface="Helvetica Neue"/>
                <a:sym typeface="Helvetica Neue"/>
              </a:rPr>
              <a:t>Set up meeting times based on team schedule</a:t>
            </a:r>
            <a:endParaRPr b="1" sz="15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23850" lvl="1" marL="1371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Font typeface="Helvetica Neue"/>
              <a:buChar char="○"/>
            </a:pPr>
            <a:r>
              <a:rPr b="1" lang="en" sz="1500">
                <a:latin typeface="Helvetica Neue"/>
                <a:ea typeface="Helvetica Neue"/>
                <a:cs typeface="Helvetica Neue"/>
                <a:sym typeface="Helvetica Neue"/>
              </a:rPr>
              <a:t>Meet with your team 2 hours per week in clinic space with the TA (two different days)</a:t>
            </a:r>
            <a:endParaRPr b="1" sz="15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23850" lvl="1" marL="1371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Font typeface="Helvetica Neue"/>
              <a:buChar char="○"/>
            </a:pPr>
            <a:r>
              <a:rPr b="1" lang="en" sz="1500">
                <a:latin typeface="Helvetica Neue"/>
                <a:ea typeface="Helvetica Neue"/>
                <a:cs typeface="Helvetica Neue"/>
                <a:sym typeface="Helvetica Neue"/>
              </a:rPr>
              <a:t>Meet with your mentor 1X per week for 1 hour</a:t>
            </a:r>
            <a:endParaRPr b="1" sz="15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1371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5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latin typeface="Helvetica Neue"/>
                <a:ea typeface="Helvetica Neue"/>
                <a:cs typeface="Helvetica Neue"/>
                <a:sym typeface="Helvetica Neue"/>
              </a:rPr>
              <a:t>Weeks 2-8: Iterative Project Development</a:t>
            </a:r>
            <a:endParaRPr b="1" sz="15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23850" lvl="0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Font typeface="Helvetica Neue"/>
              <a:buChar char="●"/>
            </a:pPr>
            <a:r>
              <a:rPr lang="en" sz="1500">
                <a:latin typeface="Helvetica Neue"/>
                <a:ea typeface="Helvetica Neue"/>
                <a:cs typeface="Helvetica Neue"/>
                <a:sym typeface="Helvetica Neue"/>
              </a:rPr>
              <a:t>Weekly meetings </a:t>
            </a:r>
            <a:r>
              <a:rPr b="1" lang="en" sz="1500">
                <a:latin typeface="Helvetica Neue"/>
                <a:ea typeface="Helvetica Neue"/>
                <a:cs typeface="Helvetica Neue"/>
                <a:sym typeface="Helvetica Neue"/>
              </a:rPr>
              <a:t>(3x, in-person) </a:t>
            </a:r>
            <a:r>
              <a:rPr lang="en" sz="1500">
                <a:latin typeface="Helvetica Neue"/>
                <a:ea typeface="Helvetica Neue"/>
                <a:cs typeface="Helvetica Neue"/>
                <a:sym typeface="Helvetica Neue"/>
              </a:rPr>
              <a:t>with staff and TAs</a:t>
            </a:r>
            <a:endParaRPr sz="15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23850" lvl="1" marL="1371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Font typeface="Helvetica Neue"/>
              <a:buChar char="○"/>
            </a:pPr>
            <a:r>
              <a:rPr lang="en" sz="1500">
                <a:latin typeface="Helvetica Neue"/>
                <a:ea typeface="Helvetica Neue"/>
                <a:cs typeface="Helvetica Neue"/>
                <a:sym typeface="Helvetica Neue"/>
              </a:rPr>
              <a:t>AGILE/Scrum standups </a:t>
            </a:r>
            <a:endParaRPr sz="15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23850" lvl="0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Font typeface="Helvetica Neue"/>
              <a:buChar char="●"/>
            </a:pPr>
            <a:r>
              <a:rPr lang="en" sz="1500">
                <a:latin typeface="Helvetica Neue"/>
                <a:ea typeface="Helvetica Neue"/>
                <a:cs typeface="Helvetica Neue"/>
                <a:sym typeface="Helvetica Neue"/>
              </a:rPr>
              <a:t>Expected to work 10-15 hours per week</a:t>
            </a:r>
            <a:endParaRPr sz="15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23850" lvl="0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Font typeface="Helvetica Neue"/>
              <a:buChar char="●"/>
            </a:pPr>
            <a:r>
              <a:rPr lang="en" sz="1500">
                <a:latin typeface="Helvetica Neue"/>
                <a:ea typeface="Helvetica Neue"/>
                <a:cs typeface="Helvetica Neue"/>
                <a:sym typeface="Helvetica Neue"/>
              </a:rPr>
              <a:t>Weekly progress report and code review    </a:t>
            </a:r>
            <a:endParaRPr sz="15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5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latin typeface="Helvetica Neue"/>
                <a:ea typeface="Helvetica Neue"/>
                <a:cs typeface="Helvetica Neue"/>
                <a:sym typeface="Helvetica Neue"/>
              </a:rPr>
              <a:t>Weeks 9-10: Documentation, Production Planning, and Video</a:t>
            </a:r>
            <a:endParaRPr b="1" sz="15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23850" lvl="0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Font typeface="Helvetica Neue"/>
              <a:buChar char="●"/>
            </a:pPr>
            <a:r>
              <a:rPr lang="en" sz="1500">
                <a:latin typeface="Helvetica Neue"/>
                <a:ea typeface="Helvetica Neue"/>
                <a:cs typeface="Helvetica Neue"/>
                <a:sym typeface="Helvetica Neue"/>
              </a:rPr>
              <a:t>Document all progress and approaches for future teams</a:t>
            </a:r>
            <a:endParaRPr sz="15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23850" lvl="0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Font typeface="Helvetica Neue"/>
              <a:buChar char="●"/>
            </a:pPr>
            <a:r>
              <a:rPr lang="en" sz="1500">
                <a:latin typeface="Helvetica Neue"/>
                <a:ea typeface="Helvetica Neue"/>
                <a:cs typeface="Helvetica Neue"/>
                <a:sym typeface="Helvetica Neue"/>
              </a:rPr>
              <a:t>Transition codebase to be ready for production</a:t>
            </a:r>
            <a:endParaRPr sz="15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23850" lvl="0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Font typeface="Helvetica Neue"/>
              <a:buChar char="●"/>
            </a:pPr>
            <a:r>
              <a:rPr lang="en" sz="1500">
                <a:latin typeface="Helvetica Neue"/>
                <a:ea typeface="Helvetica Neue"/>
                <a:cs typeface="Helvetica Neue"/>
                <a:sym typeface="Helvetica Neue"/>
              </a:rPr>
              <a:t>Final video presenting your work</a:t>
            </a:r>
            <a:endParaRPr sz="1500"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58" name="Google Shape;158;p32"/>
          <p:cNvSpPr txBox="1"/>
          <p:nvPr/>
        </p:nvSpPr>
        <p:spPr>
          <a:xfrm>
            <a:off x="5926950" y="2314875"/>
            <a:ext cx="2997900" cy="1728900"/>
          </a:xfrm>
          <a:prstGeom prst="rect">
            <a:avLst/>
          </a:prstGeom>
          <a:noFill/>
          <a:ln cap="flat" cmpd="sng" w="28575">
            <a:solidFill>
              <a:schemeClr val="accent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What we tell students:</a:t>
            </a:r>
            <a:endParaRPr sz="1800">
              <a:solidFill>
                <a:srgbClr val="38761D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38761D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MEETINGS ARE EXPECTED TO BE IN PERSON.</a:t>
            </a:r>
            <a:endParaRPr sz="1800">
              <a:solidFill>
                <a:srgbClr val="38761D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159" name="Google Shape;159;p32"/>
          <p:cNvPicPr preferRelativeResize="0"/>
          <p:nvPr/>
        </p:nvPicPr>
        <p:blipFill rotWithShape="1">
          <a:blip r:embed="rId3">
            <a:alphaModFix/>
          </a:blip>
          <a:srcRect b="31193" l="0" r="0" t="19722"/>
          <a:stretch/>
        </p:blipFill>
        <p:spPr>
          <a:xfrm>
            <a:off x="7031050" y="4548188"/>
            <a:ext cx="2112950" cy="59350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33"/>
          <p:cNvSpPr txBox="1"/>
          <p:nvPr>
            <p:ph type="title"/>
          </p:nvPr>
        </p:nvSpPr>
        <p:spPr>
          <a:xfrm>
            <a:off x="98250" y="16350"/>
            <a:ext cx="8826600" cy="602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Mentor Expectations</a:t>
            </a:r>
            <a:endParaRPr/>
          </a:p>
        </p:txBody>
      </p:sp>
      <p:sp>
        <p:nvSpPr>
          <p:cNvPr id="165" name="Google Shape;165;p33"/>
          <p:cNvSpPr txBox="1"/>
          <p:nvPr/>
        </p:nvSpPr>
        <p:spPr>
          <a:xfrm>
            <a:off x="190600" y="822900"/>
            <a:ext cx="8540700" cy="307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238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Font typeface="Helvetica Neue"/>
              <a:buChar char="●"/>
            </a:pPr>
            <a:r>
              <a:rPr lang="en" sz="1500">
                <a:latin typeface="Helvetica Neue"/>
                <a:ea typeface="Helvetica Neue"/>
                <a:cs typeface="Helvetica Neue"/>
                <a:sym typeface="Helvetica Neue"/>
              </a:rPr>
              <a:t>Meet with the students once per week for an hour (strong preference for in person – you will be provided rooms)</a:t>
            </a:r>
            <a:endParaRPr sz="15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238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Font typeface="Helvetica Neue"/>
              <a:buChar char="●"/>
            </a:pPr>
            <a:r>
              <a:rPr lang="en" sz="1500">
                <a:latin typeface="Helvetica Neue"/>
                <a:ea typeface="Helvetica Neue"/>
                <a:cs typeface="Helvetica Neue"/>
                <a:sym typeface="Helvetica Neue"/>
              </a:rPr>
              <a:t>Grading (all submitted via Canvas):</a:t>
            </a:r>
            <a:endParaRPr sz="15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238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Font typeface="Helvetica Neue"/>
              <a:buChar char="○"/>
            </a:pPr>
            <a:r>
              <a:rPr lang="en" sz="1500">
                <a:latin typeface="Helvetica Neue"/>
                <a:ea typeface="Helvetica Neue"/>
                <a:cs typeface="Helvetica Neue"/>
                <a:sym typeface="Helvetica Neue"/>
              </a:rPr>
              <a:t>Weekly 0-5 score for each student on their reports</a:t>
            </a:r>
            <a:endParaRPr sz="15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238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Font typeface="Helvetica Neue"/>
              <a:buChar char="○"/>
            </a:pPr>
            <a:r>
              <a:rPr lang="en" sz="1500">
                <a:latin typeface="Helvetica Neue"/>
                <a:ea typeface="Helvetica Neue"/>
                <a:cs typeface="Helvetica Neue"/>
                <a:sym typeface="Helvetica Neue"/>
              </a:rPr>
              <a:t>Grading of (draft):</a:t>
            </a:r>
            <a:endParaRPr sz="15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23850" lvl="2" marL="1371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Font typeface="Helvetica Neue"/>
              <a:buChar char="■"/>
            </a:pPr>
            <a:r>
              <a:rPr lang="en" sz="1500">
                <a:latin typeface="Helvetica Neue"/>
                <a:ea typeface="Helvetica Neue"/>
                <a:cs typeface="Helvetica Neue"/>
                <a:sym typeface="Helvetica Neue"/>
              </a:rPr>
              <a:t>Final videos</a:t>
            </a:r>
            <a:endParaRPr sz="15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23850" lvl="2" marL="1371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Font typeface="Helvetica Neue"/>
              <a:buChar char="■"/>
            </a:pPr>
            <a:r>
              <a:rPr lang="en" sz="1500">
                <a:latin typeface="Helvetica Neue"/>
                <a:ea typeface="Helvetica Neue"/>
                <a:cs typeface="Helvetica Neue"/>
                <a:sym typeface="Helvetica Neue"/>
              </a:rPr>
              <a:t>Final one pager</a:t>
            </a:r>
            <a:endParaRPr sz="15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238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Font typeface="Helvetica Neue"/>
              <a:buChar char="●"/>
            </a:pPr>
            <a:r>
              <a:rPr lang="en" sz="1500">
                <a:latin typeface="Helvetica Neue"/>
                <a:ea typeface="Helvetica Neue"/>
                <a:cs typeface="Helvetica Neue"/>
                <a:sym typeface="Helvetica Neue"/>
              </a:rPr>
              <a:t>Project leadership and guidance</a:t>
            </a:r>
            <a:endParaRPr sz="15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238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Font typeface="Helvetica Neue"/>
              <a:buChar char="●"/>
            </a:pPr>
            <a:r>
              <a:rPr lang="en" sz="1500">
                <a:latin typeface="Helvetica Neue"/>
                <a:ea typeface="Helvetica Neue"/>
                <a:cs typeface="Helvetica Neue"/>
                <a:sym typeface="Helvetica Neue"/>
              </a:rPr>
              <a:t>Liaison with external mentors</a:t>
            </a:r>
            <a:endParaRPr sz="15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238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Font typeface="Helvetica Neue"/>
              <a:buChar char="●"/>
            </a:pPr>
            <a:r>
              <a:rPr lang="en" sz="1500">
                <a:latin typeface="Helvetica Neue"/>
                <a:ea typeface="Helvetica Neue"/>
                <a:cs typeface="Helvetica Neue"/>
                <a:sym typeface="Helvetica Neue"/>
              </a:rPr>
              <a:t>Project Guardrail: bring up any issues with Tim and I </a:t>
            </a:r>
            <a:endParaRPr sz="15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238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Font typeface="Helvetica Neue"/>
              <a:buChar char="●"/>
            </a:pPr>
            <a:r>
              <a:rPr b="1" lang="en" sz="1500">
                <a:latin typeface="Helvetica Neue"/>
                <a:ea typeface="Helvetica Neue"/>
                <a:cs typeface="Helvetica Neue"/>
                <a:sym typeface="Helvetica Neue"/>
              </a:rPr>
              <a:t>Communication: </a:t>
            </a:r>
            <a:r>
              <a:rPr lang="en" sz="1500">
                <a:latin typeface="Helvetica Neue"/>
                <a:ea typeface="Helvetica Neue"/>
                <a:cs typeface="Helvetica Neue"/>
                <a:sym typeface="Helvetica Neue"/>
              </a:rPr>
              <a:t>Be responsive on slack to students and their questions</a:t>
            </a:r>
            <a:endParaRPr sz="1500"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pic>
        <p:nvPicPr>
          <p:cNvPr id="166" name="Google Shape;166;p33"/>
          <p:cNvPicPr preferRelativeResize="0"/>
          <p:nvPr/>
        </p:nvPicPr>
        <p:blipFill rotWithShape="1">
          <a:blip r:embed="rId3">
            <a:alphaModFix/>
          </a:blip>
          <a:srcRect b="31193" l="0" r="0" t="19722"/>
          <a:stretch/>
        </p:blipFill>
        <p:spPr>
          <a:xfrm>
            <a:off x="7031050" y="4548188"/>
            <a:ext cx="2112950" cy="59350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34"/>
          <p:cNvSpPr txBox="1"/>
          <p:nvPr/>
        </p:nvSpPr>
        <p:spPr>
          <a:xfrm>
            <a:off x="190600" y="822900"/>
            <a:ext cx="8540700" cy="2805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238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Font typeface="Helvetica Neue"/>
              <a:buChar char="●"/>
            </a:pPr>
            <a:r>
              <a:rPr lang="en" sz="1500">
                <a:latin typeface="Helvetica Neue"/>
                <a:ea typeface="Helvetica Neue"/>
                <a:cs typeface="Helvetica Neue"/>
                <a:sym typeface="Helvetica Neue"/>
              </a:rPr>
              <a:t>Most of the projects are NOT state of the art in any way.</a:t>
            </a:r>
            <a:endParaRPr sz="15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238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Font typeface="Helvetica Neue"/>
              <a:buChar char="●"/>
            </a:pPr>
            <a:r>
              <a:rPr lang="en" sz="1500">
                <a:latin typeface="Helvetica Neue"/>
                <a:ea typeface="Helvetica Neue"/>
                <a:cs typeface="Helvetica Neue"/>
                <a:sym typeface="Helvetica Neue"/>
              </a:rPr>
              <a:t>Generally NOT high-level research</a:t>
            </a:r>
            <a:endParaRPr sz="15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238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Font typeface="Helvetica Neue"/>
              <a:buChar char="●"/>
            </a:pPr>
            <a:r>
              <a:rPr lang="en" sz="1500">
                <a:latin typeface="Helvetica Neue"/>
                <a:ea typeface="Helvetica Neue"/>
                <a:cs typeface="Helvetica Neue"/>
                <a:sym typeface="Helvetica Neue"/>
              </a:rPr>
              <a:t>Most of the issues that the project will encounter are very general:</a:t>
            </a:r>
            <a:endParaRPr sz="15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238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Font typeface="Helvetica Neue"/>
              <a:buChar char="○"/>
            </a:pPr>
            <a:r>
              <a:rPr lang="en" sz="1500">
                <a:latin typeface="Helvetica Neue"/>
                <a:ea typeface="Helvetica Neue"/>
                <a:cs typeface="Helvetica Neue"/>
                <a:sym typeface="Helvetica Neue"/>
              </a:rPr>
              <a:t>Usually fairly simple ML or visualization</a:t>
            </a:r>
            <a:endParaRPr sz="15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238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Font typeface="Helvetica Neue"/>
              <a:buChar char="○"/>
            </a:pPr>
            <a:r>
              <a:rPr lang="en" sz="1500">
                <a:latin typeface="Helvetica Neue"/>
                <a:ea typeface="Helvetica Neue"/>
                <a:cs typeface="Helvetica Neue"/>
                <a:sym typeface="Helvetica Neue"/>
              </a:rPr>
              <a:t>Discussion frequently is around (relatively) basic topics.</a:t>
            </a:r>
            <a:endParaRPr sz="15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238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Font typeface="Helvetica Neue"/>
              <a:buChar char="●"/>
            </a:pPr>
            <a:r>
              <a:rPr lang="en" sz="1500">
                <a:latin typeface="Helvetica Neue"/>
                <a:ea typeface="Helvetica Neue"/>
                <a:cs typeface="Helvetica Neue"/>
                <a:sym typeface="Helvetica Neue"/>
              </a:rPr>
              <a:t>There is a TA who will work on the project a bit and contribute, as well as act as a hall monitor for work sessions. </a:t>
            </a:r>
            <a:endParaRPr sz="15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238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Font typeface="Helvetica Neue"/>
              <a:buChar char="○"/>
            </a:pPr>
            <a:r>
              <a:rPr lang="en" sz="1500">
                <a:latin typeface="Helvetica Neue"/>
                <a:ea typeface="Helvetica Neue"/>
                <a:cs typeface="Helvetica Neue"/>
                <a:sym typeface="Helvetica Neue"/>
              </a:rPr>
              <a:t>They should be debugging software issues, etc.</a:t>
            </a:r>
            <a:endParaRPr sz="15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238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Font typeface="Helvetica Neue"/>
              <a:buChar char="●"/>
            </a:pPr>
            <a:r>
              <a:rPr lang="en" sz="1500">
                <a:latin typeface="Helvetica Neue"/>
                <a:ea typeface="Helvetica Neue"/>
                <a:cs typeface="Helvetica Neue"/>
                <a:sym typeface="Helvetica Neue"/>
              </a:rPr>
              <a:t>Every project will have a set of “priming the pump” activities for the first week. </a:t>
            </a:r>
            <a:endParaRPr sz="15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238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Font typeface="Helvetica Neue"/>
              <a:buChar char="○"/>
            </a:pPr>
            <a:r>
              <a:rPr lang="en" sz="1500">
                <a:latin typeface="Helvetica Neue"/>
                <a:ea typeface="Helvetica Neue"/>
                <a:cs typeface="Helvetica Neue"/>
                <a:sym typeface="Helvetica Neue"/>
              </a:rPr>
              <a:t>We provide an on-ramp until you meet with the external mentors.</a:t>
            </a:r>
            <a:endParaRPr sz="1500"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72" name="Google Shape;172;p34"/>
          <p:cNvSpPr txBox="1"/>
          <p:nvPr>
            <p:ph type="title"/>
          </p:nvPr>
        </p:nvSpPr>
        <p:spPr>
          <a:xfrm>
            <a:off x="98250" y="16350"/>
            <a:ext cx="8826600" cy="602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Running a project</a:t>
            </a:r>
            <a:endParaRPr/>
          </a:p>
        </p:txBody>
      </p:sp>
      <p:pic>
        <p:nvPicPr>
          <p:cNvPr id="173" name="Google Shape;173;p34"/>
          <p:cNvPicPr preferRelativeResize="0"/>
          <p:nvPr/>
        </p:nvPicPr>
        <p:blipFill rotWithShape="1">
          <a:blip r:embed="rId3">
            <a:alphaModFix/>
          </a:blip>
          <a:srcRect b="31193" l="0" r="0" t="19722"/>
          <a:stretch/>
        </p:blipFill>
        <p:spPr>
          <a:xfrm>
            <a:off x="6968350" y="4504763"/>
            <a:ext cx="2112950" cy="59350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35"/>
          <p:cNvSpPr txBox="1"/>
          <p:nvPr/>
        </p:nvSpPr>
        <p:spPr>
          <a:xfrm>
            <a:off x="190600" y="822900"/>
            <a:ext cx="8540700" cy="1743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238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Font typeface="Helvetica Neue"/>
              <a:buChar char="●"/>
            </a:pPr>
            <a:r>
              <a:rPr lang="en" sz="1500">
                <a:latin typeface="Helvetica Neue"/>
                <a:ea typeface="Helvetica Neue"/>
                <a:cs typeface="Helvetica Neue"/>
                <a:sym typeface="Helvetica Neue"/>
              </a:rPr>
              <a:t>The most important time you have with the students is the weekly meeting</a:t>
            </a:r>
            <a:endParaRPr sz="15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238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Font typeface="Helvetica Neue"/>
              <a:buChar char="●"/>
            </a:pPr>
            <a:r>
              <a:rPr lang="en" sz="1500">
                <a:latin typeface="Helvetica Neue"/>
                <a:ea typeface="Helvetica Neue"/>
                <a:cs typeface="Helvetica Neue"/>
                <a:sym typeface="Helvetica Neue"/>
              </a:rPr>
              <a:t>You get one hour a week to work with them and most of the time should be spent on organization, NOT on problem solving (sadly).</a:t>
            </a:r>
            <a:endParaRPr sz="15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238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Font typeface="Helvetica Neue"/>
              <a:buChar char="●"/>
            </a:pPr>
            <a:r>
              <a:rPr lang="en" sz="1500">
                <a:latin typeface="Helvetica Neue"/>
                <a:ea typeface="Helvetica Neue"/>
                <a:cs typeface="Helvetica Neue"/>
                <a:sym typeface="Helvetica Neue"/>
              </a:rPr>
              <a:t>Students are required, each week, to present what they have worked on and what they are planning to do the next week.</a:t>
            </a:r>
            <a:endParaRPr sz="15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238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Font typeface="Helvetica Neue"/>
              <a:buChar char="○"/>
            </a:pPr>
            <a:r>
              <a:rPr lang="en" sz="1500">
                <a:latin typeface="Helvetica Neue"/>
                <a:ea typeface="Helvetica Neue"/>
                <a:cs typeface="Helvetica Neue"/>
                <a:sym typeface="Helvetica Neue"/>
              </a:rPr>
              <a:t>This is where most of your time should be spent.</a:t>
            </a:r>
            <a:endParaRPr sz="1500"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79" name="Google Shape;179;p35"/>
          <p:cNvSpPr txBox="1"/>
          <p:nvPr>
            <p:ph type="title"/>
          </p:nvPr>
        </p:nvSpPr>
        <p:spPr>
          <a:xfrm>
            <a:off x="98250" y="16350"/>
            <a:ext cx="8826600" cy="602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Running a meeting</a:t>
            </a:r>
            <a:endParaRPr/>
          </a:p>
        </p:txBody>
      </p:sp>
      <p:pic>
        <p:nvPicPr>
          <p:cNvPr id="180" name="Google Shape;180;p35"/>
          <p:cNvPicPr preferRelativeResize="0"/>
          <p:nvPr/>
        </p:nvPicPr>
        <p:blipFill rotWithShape="1">
          <a:blip r:embed="rId3">
            <a:alphaModFix/>
          </a:blip>
          <a:srcRect b="31193" l="0" r="0" t="19722"/>
          <a:stretch/>
        </p:blipFill>
        <p:spPr>
          <a:xfrm>
            <a:off x="6968350" y="4504763"/>
            <a:ext cx="2112950" cy="59350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36"/>
          <p:cNvSpPr txBox="1"/>
          <p:nvPr/>
        </p:nvSpPr>
        <p:spPr>
          <a:xfrm>
            <a:off x="190600" y="822900"/>
            <a:ext cx="8540700" cy="1743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238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Font typeface="Helvetica Neue"/>
              <a:buChar char="●"/>
            </a:pPr>
            <a:r>
              <a:rPr lang="en" sz="1500">
                <a:latin typeface="Helvetica Neue"/>
                <a:ea typeface="Helvetica Neue"/>
                <a:cs typeface="Helvetica Neue"/>
                <a:sym typeface="Helvetica Neue"/>
              </a:rPr>
              <a:t>We have compiled a TON of resources on what to expect and how the clinic operates</a:t>
            </a:r>
            <a:endParaRPr sz="15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238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Font typeface="Helvetica Neue"/>
              <a:buChar char="●"/>
            </a:pPr>
            <a:r>
              <a:rPr lang="en" sz="15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3"/>
              </a:rPr>
              <a:t>https://dsi-clinic.github.io/the-clinic</a:t>
            </a:r>
            <a:endParaRPr sz="15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238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Font typeface="Helvetica Neue"/>
              <a:buChar char="○"/>
            </a:pPr>
            <a:r>
              <a:rPr lang="en" sz="1500">
                <a:latin typeface="Helvetica Neue"/>
                <a:ea typeface="Helvetica Neue"/>
                <a:cs typeface="Helvetica Neue"/>
                <a:sym typeface="Helvetica Neue"/>
              </a:rPr>
              <a:t>Rubrics for all assignments</a:t>
            </a:r>
            <a:endParaRPr sz="15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238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Font typeface="Helvetica Neue"/>
              <a:buChar char="○"/>
            </a:pPr>
            <a:r>
              <a:rPr lang="en" sz="1500">
                <a:latin typeface="Helvetica Neue"/>
                <a:ea typeface="Helvetica Neue"/>
                <a:cs typeface="Helvetica Neue"/>
                <a:sym typeface="Helvetica Neue"/>
              </a:rPr>
              <a:t>Agenda for how to run a meeting</a:t>
            </a:r>
            <a:endParaRPr sz="15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238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Font typeface="Helvetica Neue"/>
              <a:buChar char="○"/>
            </a:pPr>
            <a:r>
              <a:rPr lang="en" sz="1500">
                <a:latin typeface="Helvetica Neue"/>
                <a:ea typeface="Helvetica Neue"/>
                <a:cs typeface="Helvetica Neue"/>
                <a:sym typeface="Helvetica Neue"/>
              </a:rPr>
              <a:t>FAQs</a:t>
            </a:r>
            <a:endParaRPr sz="15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238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Font typeface="Helvetica Neue"/>
              <a:buChar char="○"/>
            </a:pPr>
            <a:r>
              <a:rPr lang="en" sz="1500">
                <a:latin typeface="Helvetica Neue"/>
                <a:ea typeface="Helvetica Neue"/>
                <a:cs typeface="Helvetica Neue"/>
                <a:sym typeface="Helvetica Neue"/>
              </a:rPr>
              <a:t>Schedules, Important Dates, etc. </a:t>
            </a:r>
            <a:endParaRPr sz="1500"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86" name="Google Shape;186;p36"/>
          <p:cNvSpPr txBox="1"/>
          <p:nvPr>
            <p:ph type="title"/>
          </p:nvPr>
        </p:nvSpPr>
        <p:spPr>
          <a:xfrm>
            <a:off x="98250" y="16350"/>
            <a:ext cx="8826600" cy="602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Resources</a:t>
            </a:r>
            <a:endParaRPr/>
          </a:p>
        </p:txBody>
      </p:sp>
      <p:pic>
        <p:nvPicPr>
          <p:cNvPr id="187" name="Google Shape;187;p36"/>
          <p:cNvPicPr preferRelativeResize="0"/>
          <p:nvPr/>
        </p:nvPicPr>
        <p:blipFill rotWithShape="1">
          <a:blip r:embed="rId4">
            <a:alphaModFix/>
          </a:blip>
          <a:srcRect b="31193" l="0" r="0" t="19722"/>
          <a:stretch/>
        </p:blipFill>
        <p:spPr>
          <a:xfrm>
            <a:off x="6968350" y="4504763"/>
            <a:ext cx="2112950" cy="59350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Material">
  <a:themeElements>
    <a:clrScheme name="Material">
      <a:dk1>
        <a:srgbClr val="800000"/>
      </a:dk1>
      <a:lt1>
        <a:srgbClr val="FFFFFF"/>
      </a:lt1>
      <a:dk2>
        <a:srgbClr val="767676"/>
      </a:dk2>
      <a:lt2>
        <a:srgbClr val="D6D6CE"/>
      </a:lt2>
      <a:accent1>
        <a:srgbClr val="0277BD"/>
      </a:accent1>
      <a:accent2>
        <a:srgbClr val="0F9D58"/>
      </a:accent2>
      <a:accent3>
        <a:srgbClr val="DB4437"/>
      </a:accent3>
      <a:accent4>
        <a:srgbClr val="FAFAFA"/>
      </a:accent4>
      <a:accent5>
        <a:srgbClr val="4FC3F7"/>
      </a:accent5>
      <a:accent6>
        <a:srgbClr val="F4B400"/>
      </a:accent6>
      <a:hlink>
        <a:srgbClr val="4FC3F7"/>
      </a:hlink>
      <a:folHlink>
        <a:srgbClr val="4FC3F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